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9" r:id="rId4"/>
  </p:sldMasterIdLst>
  <p:notesMasterIdLst>
    <p:notesMasterId r:id="rId11"/>
  </p:notesMasterIdLst>
  <p:sldIdLst>
    <p:sldId id="3825" r:id="rId5"/>
    <p:sldId id="3827" r:id="rId6"/>
    <p:sldId id="3833" r:id="rId7"/>
    <p:sldId id="3794" r:id="rId8"/>
    <p:sldId id="3832" r:id="rId9"/>
    <p:sldId id="383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 userDrawn="1">
          <p15:clr>
            <a:srgbClr val="A4A3A4"/>
          </p15:clr>
        </p15:guide>
        <p15:guide id="2" orient="horz" pos="3408" userDrawn="1">
          <p15:clr>
            <a:srgbClr val="A4A3A4"/>
          </p15:clr>
        </p15:guide>
        <p15:guide id="3" pos="6936" userDrawn="1">
          <p15:clr>
            <a:srgbClr val="A4A3A4"/>
          </p15:clr>
        </p15:guide>
        <p15:guide id="4" pos="74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>
        <p:guide orient="horz" pos="1200"/>
        <p:guide orient="horz" pos="3408"/>
        <p:guide pos="6936"/>
        <p:guide pos="7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BA811-8917-4F1D-B22F-E96045BFA4E0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0C6A29-4676-420C-BBE3-ACC2B80F64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597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4EEB0119-845A-44B4-A3AE-4E7F9C5FE62C}"/>
              </a:ext>
            </a:extLst>
          </p:cNvPr>
          <p:cNvSpPr/>
          <p:nvPr userDrawn="1"/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240ECB5-50C5-4699-915C-E72330CAE40D}"/>
              </a:ext>
            </a:extLst>
          </p:cNvPr>
          <p:cNvCxnSpPr>
            <a:cxnSpLocks/>
          </p:cNvCxnSpPr>
          <p:nvPr userDrawn="1"/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CBE78AA-D5BB-4595-9AF7-4EB69EFA53EC}"/>
              </a:ext>
            </a:extLst>
          </p:cNvPr>
          <p:cNvSpPr/>
          <p:nvPr userDrawn="1"/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1FEC49D-8E9B-442D-9343-E244FF00FBD3}"/>
              </a:ext>
            </a:extLst>
          </p:cNvPr>
          <p:cNvSpPr/>
          <p:nvPr userDrawn="1"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021E101-E282-485F-B23C-92CAC107A65D}"/>
              </a:ext>
            </a:extLst>
          </p:cNvPr>
          <p:cNvSpPr/>
          <p:nvPr userDrawn="1"/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6C5E4CC-3B07-485A-8C63-DB7345D31785}"/>
              </a:ext>
            </a:extLst>
          </p:cNvPr>
          <p:cNvSpPr/>
          <p:nvPr userDrawn="1"/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2C92B38A-6122-418E-8FD8-52234D2B0E03}"/>
              </a:ext>
            </a:extLst>
          </p:cNvPr>
          <p:cNvSpPr/>
          <p:nvPr userDrawn="1"/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4328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505264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537766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2252143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689110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316684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59860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277149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155843"/>
      </p:ext>
    </p:extLst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2 small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5A614E3F-4FB2-4152-A59C-941C908D7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00479" y="1150210"/>
            <a:ext cx="2207046" cy="2204178"/>
          </a:xfrm>
          <a:custGeom>
            <a:avLst/>
            <a:gdLst>
              <a:gd name="connsiteX0" fmla="*/ 1098749 w 2207046"/>
              <a:gd name="connsiteY0" fmla="*/ 0 h 2204178"/>
              <a:gd name="connsiteX1" fmla="*/ 2201707 w 2207046"/>
              <a:gd name="connsiteY1" fmla="*/ 995326 h 2204178"/>
              <a:gd name="connsiteX2" fmla="*/ 2207046 w 2207046"/>
              <a:gd name="connsiteY2" fmla="*/ 1101058 h 2204178"/>
              <a:gd name="connsiteX3" fmla="*/ 2207046 w 2207046"/>
              <a:gd name="connsiteY3" fmla="*/ 1116306 h 2204178"/>
              <a:gd name="connsiteX4" fmla="*/ 2201707 w 2207046"/>
              <a:gd name="connsiteY4" fmla="*/ 1222039 h 2204178"/>
              <a:gd name="connsiteX5" fmla="*/ 1322187 w 2207046"/>
              <a:gd name="connsiteY5" fmla="*/ 2194840 h 2204178"/>
              <a:gd name="connsiteX6" fmla="*/ 1260999 w 2207046"/>
              <a:gd name="connsiteY6" fmla="*/ 2204178 h 2204178"/>
              <a:gd name="connsiteX7" fmla="*/ 936500 w 2207046"/>
              <a:gd name="connsiteY7" fmla="*/ 2204178 h 2204178"/>
              <a:gd name="connsiteX8" fmla="*/ 875311 w 2207046"/>
              <a:gd name="connsiteY8" fmla="*/ 2194840 h 2204178"/>
              <a:gd name="connsiteX9" fmla="*/ 12592 w 2207046"/>
              <a:gd name="connsiteY9" fmla="*/ 1332120 h 2204178"/>
              <a:gd name="connsiteX10" fmla="*/ 0 w 2207046"/>
              <a:gd name="connsiteY10" fmla="*/ 1249617 h 2204178"/>
              <a:gd name="connsiteX11" fmla="*/ 0 w 2207046"/>
              <a:gd name="connsiteY11" fmla="*/ 967747 h 2204178"/>
              <a:gd name="connsiteX12" fmla="*/ 12592 w 2207046"/>
              <a:gd name="connsiteY12" fmla="*/ 885244 h 2204178"/>
              <a:gd name="connsiteX13" fmla="*/ 1098749 w 2207046"/>
              <a:gd name="connsiteY13" fmla="*/ 0 h 220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07046" h="2204178">
                <a:moveTo>
                  <a:pt x="1098749" y="0"/>
                </a:moveTo>
                <a:cubicBezTo>
                  <a:pt x="1672788" y="0"/>
                  <a:pt x="2144931" y="436266"/>
                  <a:pt x="2201707" y="995326"/>
                </a:cubicBezTo>
                <a:lnTo>
                  <a:pt x="2207046" y="1101058"/>
                </a:lnTo>
                <a:lnTo>
                  <a:pt x="2207046" y="1116306"/>
                </a:lnTo>
                <a:lnTo>
                  <a:pt x="2201707" y="1222039"/>
                </a:lnTo>
                <a:cubicBezTo>
                  <a:pt x="2152501" y="1706557"/>
                  <a:pt x="1791308" y="2098844"/>
                  <a:pt x="1322187" y="2194840"/>
                </a:cubicBezTo>
                <a:lnTo>
                  <a:pt x="1260999" y="2204178"/>
                </a:lnTo>
                <a:lnTo>
                  <a:pt x="936500" y="2204178"/>
                </a:lnTo>
                <a:lnTo>
                  <a:pt x="875311" y="2194840"/>
                </a:lnTo>
                <a:cubicBezTo>
                  <a:pt x="442276" y="2106228"/>
                  <a:pt x="101204" y="1765156"/>
                  <a:pt x="12592" y="1332120"/>
                </a:cubicBezTo>
                <a:lnTo>
                  <a:pt x="0" y="1249617"/>
                </a:lnTo>
                <a:lnTo>
                  <a:pt x="0" y="967747"/>
                </a:lnTo>
                <a:lnTo>
                  <a:pt x="12592" y="885244"/>
                </a:lnTo>
                <a:cubicBezTo>
                  <a:pt x="115972" y="380036"/>
                  <a:pt x="562980" y="0"/>
                  <a:pt x="1098749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8A1F486A-F545-4642-B1CB-5356704413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44632" y="2579683"/>
            <a:ext cx="3096807" cy="3096807"/>
          </a:xfrm>
          <a:custGeom>
            <a:avLst/>
            <a:gdLst>
              <a:gd name="connsiteX0" fmla="*/ 1548404 w 3096807"/>
              <a:gd name="connsiteY0" fmla="*/ 0 h 3096807"/>
              <a:gd name="connsiteX1" fmla="*/ 3096807 w 3096807"/>
              <a:gd name="connsiteY1" fmla="*/ 1548404 h 3096807"/>
              <a:gd name="connsiteX2" fmla="*/ 1548404 w 3096807"/>
              <a:gd name="connsiteY2" fmla="*/ 3096807 h 3096807"/>
              <a:gd name="connsiteX3" fmla="*/ 0 w 3096807"/>
              <a:gd name="connsiteY3" fmla="*/ 1548404 h 3096807"/>
              <a:gd name="connsiteX4" fmla="*/ 1548404 w 3096807"/>
              <a:gd name="connsiteY4" fmla="*/ 0 h 3096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6807" h="3096807">
                <a:moveTo>
                  <a:pt x="1548404" y="0"/>
                </a:moveTo>
                <a:cubicBezTo>
                  <a:pt x="2403564" y="0"/>
                  <a:pt x="3096807" y="693243"/>
                  <a:pt x="3096807" y="1548404"/>
                </a:cubicBezTo>
                <a:cubicBezTo>
                  <a:pt x="3096807" y="2403564"/>
                  <a:pt x="2403564" y="3096807"/>
                  <a:pt x="1548404" y="3096807"/>
                </a:cubicBezTo>
                <a:cubicBezTo>
                  <a:pt x="693243" y="3096807"/>
                  <a:pt x="0" y="2403564"/>
                  <a:pt x="0" y="1548404"/>
                </a:cubicBezTo>
                <a:cubicBezTo>
                  <a:pt x="0" y="693243"/>
                  <a:pt x="693243" y="0"/>
                  <a:pt x="1548404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365124"/>
            <a:ext cx="5806440" cy="13258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496" y="1825625"/>
            <a:ext cx="5806440" cy="435254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400"/>
            </a:lvl1pPr>
            <a:lvl2pPr marL="228600">
              <a:lnSpc>
                <a:spcPct val="110000"/>
              </a:lnSpc>
              <a:defRPr sz="2000"/>
            </a:lvl2pPr>
            <a:lvl3pPr marL="457200">
              <a:lnSpc>
                <a:spcPct val="110000"/>
              </a:lnSpc>
              <a:defRPr sz="1800"/>
            </a:lvl3pPr>
            <a:lvl4pPr marL="685800">
              <a:lnSpc>
                <a:spcPct val="110000"/>
              </a:lnSpc>
              <a:defRPr sz="1600"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8E71C73-7BAD-4838-88C1-42E045A9D179}"/>
              </a:ext>
            </a:extLst>
          </p:cNvPr>
          <p:cNvSpPr/>
          <p:nvPr userDrawn="1"/>
        </p:nvSpPr>
        <p:spPr>
          <a:xfrm>
            <a:off x="10249620" y="1555068"/>
            <a:ext cx="819303" cy="79707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560922-5803-412D-880B-065E75DCBC0A}"/>
              </a:ext>
            </a:extLst>
          </p:cNvPr>
          <p:cNvSpPr/>
          <p:nvPr userDrawn="1"/>
        </p:nvSpPr>
        <p:spPr>
          <a:xfrm>
            <a:off x="7590089" y="4034393"/>
            <a:ext cx="876704" cy="876704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42981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5312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5312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ACF5677B-E56F-4452-ADDC-DA0E20A955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6500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865D9C09-AB3B-40EB-B1DA-9C6D7234345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06500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67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8749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with 2 medium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FAA9DFF3-1B49-48A9-BF8A-57DD7D07CFA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901259" y="2727729"/>
            <a:ext cx="4290740" cy="4130271"/>
          </a:xfrm>
          <a:custGeom>
            <a:avLst/>
            <a:gdLst>
              <a:gd name="connsiteX0" fmla="*/ 2503809 w 4290740"/>
              <a:gd name="connsiteY0" fmla="*/ 0 h 4130271"/>
              <a:gd name="connsiteX1" fmla="*/ 4198398 w 4290740"/>
              <a:gd name="connsiteY1" fmla="*/ 660580 h 4130271"/>
              <a:gd name="connsiteX2" fmla="*/ 4290740 w 4290740"/>
              <a:gd name="connsiteY2" fmla="*/ 751285 h 4130271"/>
              <a:gd name="connsiteX3" fmla="*/ 4290740 w 4290740"/>
              <a:gd name="connsiteY3" fmla="*/ 4130271 h 4130271"/>
              <a:gd name="connsiteX4" fmla="*/ 604508 w 4290740"/>
              <a:gd name="connsiteY4" fmla="*/ 4130271 h 4130271"/>
              <a:gd name="connsiteX5" fmla="*/ 461940 w 4290740"/>
              <a:gd name="connsiteY5" fmla="*/ 3953232 h 4130271"/>
              <a:gd name="connsiteX6" fmla="*/ 0 w 4290740"/>
              <a:gd name="connsiteY6" fmla="*/ 2503809 h 4130271"/>
              <a:gd name="connsiteX7" fmla="*/ 2503809 w 4290740"/>
              <a:gd name="connsiteY7" fmla="*/ 0 h 4130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90740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0" y="751285"/>
                </a:lnTo>
                <a:lnTo>
                  <a:pt x="4290740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5CFEFC13-B998-4A6F-A7ED-411E266D28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61609" y="0"/>
            <a:ext cx="3519311" cy="3007909"/>
          </a:xfrm>
          <a:custGeom>
            <a:avLst/>
            <a:gdLst>
              <a:gd name="connsiteX0" fmla="*/ 519779 w 3519311"/>
              <a:gd name="connsiteY0" fmla="*/ 0 h 3007909"/>
              <a:gd name="connsiteX1" fmla="*/ 2999531 w 3519311"/>
              <a:gd name="connsiteY1" fmla="*/ 0 h 3007909"/>
              <a:gd name="connsiteX2" fmla="*/ 3003920 w 3519311"/>
              <a:gd name="connsiteY2" fmla="*/ 3989 h 3007909"/>
              <a:gd name="connsiteX3" fmla="*/ 3519311 w 3519311"/>
              <a:gd name="connsiteY3" fmla="*/ 1248253 h 3007909"/>
              <a:gd name="connsiteX4" fmla="*/ 1759655 w 3519311"/>
              <a:gd name="connsiteY4" fmla="*/ 3007909 h 3007909"/>
              <a:gd name="connsiteX5" fmla="*/ 9084 w 3519311"/>
              <a:gd name="connsiteY5" fmla="*/ 1428168 h 3007909"/>
              <a:gd name="connsiteX6" fmla="*/ 0 w 3519311"/>
              <a:gd name="connsiteY6" fmla="*/ 1248273 h 3007909"/>
              <a:gd name="connsiteX7" fmla="*/ 0 w 3519311"/>
              <a:gd name="connsiteY7" fmla="*/ 1248233 h 3007909"/>
              <a:gd name="connsiteX8" fmla="*/ 9084 w 3519311"/>
              <a:gd name="connsiteY8" fmla="*/ 1068339 h 3007909"/>
              <a:gd name="connsiteX9" fmla="*/ 515391 w 3519311"/>
              <a:gd name="connsiteY9" fmla="*/ 3989 h 3007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19311" h="3007909">
                <a:moveTo>
                  <a:pt x="519779" y="0"/>
                </a:moveTo>
                <a:lnTo>
                  <a:pt x="2999531" y="0"/>
                </a:lnTo>
                <a:lnTo>
                  <a:pt x="3003920" y="3989"/>
                </a:lnTo>
                <a:cubicBezTo>
                  <a:pt x="3322355" y="322424"/>
                  <a:pt x="3519311" y="762338"/>
                  <a:pt x="3519311" y="1248253"/>
                </a:cubicBezTo>
                <a:cubicBezTo>
                  <a:pt x="3519311" y="2220084"/>
                  <a:pt x="2731486" y="3007909"/>
                  <a:pt x="1759655" y="3007909"/>
                </a:cubicBezTo>
                <a:cubicBezTo>
                  <a:pt x="848565" y="3007909"/>
                  <a:pt x="99196" y="2315485"/>
                  <a:pt x="9084" y="1428168"/>
                </a:cubicBezTo>
                <a:lnTo>
                  <a:pt x="0" y="1248273"/>
                </a:lnTo>
                <a:lnTo>
                  <a:pt x="0" y="1248233"/>
                </a:lnTo>
                <a:lnTo>
                  <a:pt x="9084" y="1068339"/>
                </a:lnTo>
                <a:cubicBezTo>
                  <a:pt x="51137" y="654258"/>
                  <a:pt x="236761" y="282620"/>
                  <a:pt x="515391" y="3989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7BFFB5A-A05C-4B0C-905C-5884361304B2}"/>
              </a:ext>
            </a:extLst>
          </p:cNvPr>
          <p:cNvSpPr/>
          <p:nvPr userDrawn="1"/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9F33AC6C-4807-4785-AE9F-84BFEEDA9F7E}"/>
              </a:ext>
            </a:extLst>
          </p:cNvPr>
          <p:cNvSpPr/>
          <p:nvPr userDrawn="1"/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65760"/>
            <a:ext cx="5120640" cy="13258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1828800"/>
            <a:ext cx="5093208" cy="4352544"/>
          </a:xfrm>
        </p:spPr>
        <p:txBody>
          <a:bodyPr/>
          <a:lstStyle>
            <a:lvl1pPr marL="0" indent="0">
              <a:buNone/>
              <a:defRPr sz="2400"/>
            </a:lvl1pPr>
            <a:lvl2pPr marL="228600">
              <a:defRPr/>
            </a:lvl2pPr>
            <a:lvl3pPr marL="457200">
              <a:defRPr/>
            </a:lvl3pPr>
            <a:lvl4pPr marL="685800"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621270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2642EAF0-DE94-4F90-82E3-6F316AA8353A}"/>
              </a:ext>
            </a:extLst>
          </p:cNvPr>
          <p:cNvSpPr/>
          <p:nvPr userDrawn="1"/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22D7888-22FA-4AA1-9BA4-CC61D6643D47}"/>
              </a:ext>
            </a:extLst>
          </p:cNvPr>
          <p:cNvSpPr/>
          <p:nvPr userDrawn="1"/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EBB6E464-8999-4773-A1F2-E6CAA990E572}"/>
              </a:ext>
            </a:extLst>
          </p:cNvPr>
          <p:cNvSpPr/>
          <p:nvPr userDrawn="1"/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CE9CE183-B21E-41EB-A082-DF9C3AD659D5}"/>
              </a:ext>
            </a:extLst>
          </p:cNvPr>
          <p:cNvSpPr/>
          <p:nvPr userDrawn="1"/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EA14BE8-FDD0-4434-9C3E-BFF78C22D9E3}"/>
              </a:ext>
            </a:extLst>
          </p:cNvPr>
          <p:cNvSpPr/>
          <p:nvPr userDrawn="1"/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C76330B-4C5E-463F-921A-D91F1F1F6049}"/>
              </a:ext>
            </a:extLst>
          </p:cNvPr>
          <p:cNvSpPr/>
          <p:nvPr userDrawn="1"/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494E364-7EA8-4D92-915D-75D1A3A67C07}"/>
              </a:ext>
            </a:extLst>
          </p:cNvPr>
          <p:cNvSpPr/>
          <p:nvPr userDrawn="1"/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1234440"/>
            <a:ext cx="3236976" cy="406908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82496" y="6356350"/>
            <a:ext cx="1545336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9048" y="6356350"/>
            <a:ext cx="4114800" cy="365125"/>
          </a:xfrm>
        </p:spPr>
        <p:txBody>
          <a:bodyPr/>
          <a:lstStyle>
            <a:lvl1pPr algn="l">
              <a:defRPr>
                <a:latin typeface="+mn-lt"/>
              </a:defRPr>
            </a:lvl1pPr>
          </a:lstStyle>
          <a:p>
            <a:pPr algn="l"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06456" y="6356350"/>
            <a:ext cx="850392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976" y="2551176"/>
            <a:ext cx="4709160" cy="1755648"/>
          </a:xfrm>
        </p:spPr>
        <p:txBody>
          <a:bodyPr/>
          <a:lstStyle>
            <a:lvl1pPr marL="0" indent="0">
              <a:buNone/>
              <a:defRPr sz="2400"/>
            </a:lvl1pPr>
            <a:lvl2pPr marL="228600">
              <a:defRPr sz="1800"/>
            </a:lvl2pPr>
            <a:lvl3pPr marL="457200"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561989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1096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89230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 with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3E3FD7E-C80A-4707-A8E9-4134DF91F3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858000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10EC23F5-CD2E-4207-A4E6-73BDFF74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1500" y="370600"/>
            <a:ext cx="5923842" cy="5923842"/>
          </a:xfrm>
          <a:custGeom>
            <a:avLst/>
            <a:gdLst>
              <a:gd name="connsiteX0" fmla="*/ 2961921 w 5923842"/>
              <a:gd name="connsiteY0" fmla="*/ 0 h 5923842"/>
              <a:gd name="connsiteX1" fmla="*/ 5923842 w 5923842"/>
              <a:gd name="connsiteY1" fmla="*/ 2961921 h 5923842"/>
              <a:gd name="connsiteX2" fmla="*/ 2961921 w 5923842"/>
              <a:gd name="connsiteY2" fmla="*/ 5923842 h 5923842"/>
              <a:gd name="connsiteX3" fmla="*/ 0 w 5923842"/>
              <a:gd name="connsiteY3" fmla="*/ 2961921 h 5923842"/>
              <a:gd name="connsiteX4" fmla="*/ 2961921 w 5923842"/>
              <a:gd name="connsiteY4" fmla="*/ 0 h 5923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23842" h="5923842">
                <a:moveTo>
                  <a:pt x="2961921" y="0"/>
                </a:moveTo>
                <a:cubicBezTo>
                  <a:pt x="4597745" y="0"/>
                  <a:pt x="5923842" y="1326097"/>
                  <a:pt x="5923842" y="2961921"/>
                </a:cubicBezTo>
                <a:cubicBezTo>
                  <a:pt x="5923842" y="4597745"/>
                  <a:pt x="4597745" y="5923842"/>
                  <a:pt x="2961921" y="5923842"/>
                </a:cubicBezTo>
                <a:cubicBezTo>
                  <a:pt x="1326097" y="5923842"/>
                  <a:pt x="0" y="4597745"/>
                  <a:pt x="0" y="2961921"/>
                </a:cubicBezTo>
                <a:cubicBezTo>
                  <a:pt x="0" y="1326097"/>
                  <a:pt x="1326097" y="0"/>
                  <a:pt x="2961921" y="0"/>
                </a:cubicBezTo>
                <a:close/>
              </a:path>
            </a:pathLst>
          </a:custGeom>
          <a:solidFill>
            <a:schemeClr val="bg1">
              <a:alpha val="95000"/>
            </a:schemeClr>
          </a:solidFill>
        </p:spPr>
        <p:txBody>
          <a:bodyPr wrap="square" lIns="457200" rIns="457200" bIns="2331720" anchor="b" anchorCtr="0">
            <a:no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75304" y="4379976"/>
            <a:ext cx="5038344" cy="7132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B76FE53-FB67-4871-8485-71BAAFD7D1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9/3/20XX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AD26FED4-1CE2-444B-A77E-EB3CB505AF1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Presentation Title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28FD25AA-10CC-48D8-9577-257871107B9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281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9A1C714-6A0E-456D-A2E2-6288C0EA0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35405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750B60D-D5AF-4C9F-8021-ACBE79BA2CB1}"/>
              </a:ext>
            </a:extLst>
          </p:cNvPr>
          <p:cNvSpPr/>
          <p:nvPr userDrawn="1"/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D7CC2A51-4137-4BED-88D2-BCC859D27128}"/>
              </a:ext>
            </a:extLst>
          </p:cNvPr>
          <p:cNvSpPr/>
          <p:nvPr userDrawn="1"/>
        </p:nvSpPr>
        <p:spPr>
          <a:xfrm rot="9222429" flipV="1">
            <a:off x="2494119" y="-28502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1FB0222-7F00-416E-8793-24487F6A50EC}"/>
              </a:ext>
            </a:extLst>
          </p:cNvPr>
          <p:cNvSpPr/>
          <p:nvPr userDrawn="1"/>
        </p:nvSpPr>
        <p:spPr>
          <a:xfrm>
            <a:off x="8165417" y="5241988"/>
            <a:ext cx="759403" cy="73880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242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790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07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301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85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20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15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6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8627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  <p:sldLayoutId id="2147483802" r:id="rId13"/>
    <p:sldLayoutId id="2147483803" r:id="rId14"/>
    <p:sldLayoutId id="2147483804" r:id="rId15"/>
    <p:sldLayoutId id="2147483805" r:id="rId16"/>
    <p:sldLayoutId id="2147483806" r:id="rId17"/>
    <p:sldLayoutId id="2147483807" r:id="rId18"/>
    <p:sldLayoutId id="2147483808" r:id="rId19"/>
    <p:sldLayoutId id="2147483809" r:id="rId20"/>
    <p:sldLayoutId id="2147483810" r:id="rId21"/>
    <p:sldLayoutId id="2147483774" r:id="rId22"/>
    <p:sldLayoutId id="2147483783" r:id="rId23"/>
    <p:sldLayoutId id="2147483788" r:id="rId2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imspp.sharepoint.com/:b:/r/sites/fws-FF10G22600/Shared%20Documents/Sample%20Form%20I9%20Employment%20Eligibility%20Verification.pdf?csf=1&amp;web=1&amp;e=CaJ61z" TargetMode="External"/><Relationship Id="rId2" Type="http://schemas.openxmlformats.org/officeDocument/2006/relationships/hyperlink" Target="https://doimspp.sharepoint.com/sites/fws-FF10G22600/SitePages/Day-1-What-New-Employees-Need-to-Know.aspx" TargetMode="Externa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hyperlink" Target="https://doimspp.sharepoint.com/sites/fws-FF10G2260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1.xml"/><Relationship Id="rId6" Type="http://schemas.openxmlformats.org/officeDocument/2006/relationships/hyperlink" Target="https://doimspp.sharepoint.com/sites/fws-FF10G22600/SitePages/Contacts.aspx" TargetMode="External"/><Relationship Id="rId5" Type="http://schemas.openxmlformats.org/officeDocument/2006/relationships/hyperlink" Target="https://doimspp.sharepoint.com/sites/fws-FF10G22600/SitePages/New-Employee-In-Processing.aspx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2E911EF-80F5-4781-A4DF-44EFAF242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0A2A734-17E4-44D5-9630-D54D6AF74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1" name="Rectangle 11">
            <a:extLst>
              <a:ext uri="{FF2B5EF4-FFF2-40B4-BE49-F238E27FC236}">
                <a16:creationId xmlns:a16="http://schemas.microsoft.com/office/drawing/2014/main" id="{EFFB5C33-24B2-4764-BDBD-4C10A21DB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88808" y="0"/>
            <a:ext cx="340319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2" name="Picture 13">
            <a:extLst>
              <a:ext uri="{FF2B5EF4-FFF2-40B4-BE49-F238E27FC236}">
                <a16:creationId xmlns:a16="http://schemas.microsoft.com/office/drawing/2014/main" id="{FEB601E2-EFED-4313-BEE4-9E27B94FC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2"/>
            <a:ext cx="9110541" cy="24655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425DB5A-CEE1-4EE1-8C4A-689E49D354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590078"/>
            <a:ext cx="9110542" cy="166033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B08836-40C5-46C2-81BA-21AA271769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0510" y="2733709"/>
            <a:ext cx="7657792" cy="1373070"/>
          </a:xfrm>
        </p:spPr>
        <p:txBody>
          <a:bodyPr>
            <a:normAutofit/>
          </a:bodyPr>
          <a:lstStyle/>
          <a:p>
            <a:r>
              <a:rPr lang="en-US" sz="4600">
                <a:solidFill>
                  <a:srgbClr val="FFFFFF"/>
                </a:solidFill>
              </a:rPr>
              <a:t>I-9 and SF-61 Virtual In-Processing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C4EC4-809C-4FD2-AA20-009F08590D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4149" y="4394039"/>
            <a:ext cx="7304152" cy="1117687"/>
          </a:xfrm>
        </p:spPr>
        <p:txBody>
          <a:bodyPr>
            <a:normAutofit/>
          </a:bodyPr>
          <a:lstStyle/>
          <a:p>
            <a:r>
              <a:rPr lang="en-US"/>
              <a:t>Overview of the new virtual I-9 and SF-61 process, handled by the HR On-boarding staff through USA Staffing Onboarding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962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01A3CA1B-1530-4046-A299-90F41FE7F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26A6064-3EEB-4D82-B8AB-85EC8287E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0EB3F8A-0655-4D47-B546-F7EC731E0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FC563705-9678-4052-A909-B5114B9A2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2FEEF27-DE57-43BD-AD75-1F367403B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E54517AE-487C-4EA9-971B-0CC193B00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BD93C34A-7F29-4123-9409-6603859D6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734FCDD7-0991-4A44-9DEA-9E801BDC6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66137C5-CC33-411A-86CA-71F4AC35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641286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B290457-2071-4F7C-9327-CE85A282B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5584677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Introduction</a:t>
            </a: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6E4A315C-05D0-4BD5-8C9C-F1E2E2DBB7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6409944" cy="258395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67B1E24-2840-4BB0-AE5A-2320A01CB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15504"/>
            <a:ext cx="5104843" cy="3820685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400" b="0" i="0" dirty="0">
              <a:effectLst/>
            </a:endParaRPr>
          </a:p>
          <a:p>
            <a:pPr marL="3429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</a:rPr>
              <a:t>Previously, hiring managers or designated administrative staff were responsible for completing the I-9, Employment Eligibility Verification and SF-61, Oath of Office forms on a new employee’s first day of work.</a:t>
            </a:r>
          </a:p>
          <a:p>
            <a:pPr marL="3429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</a:rPr>
              <a:t>As of February 13, 2022, HR On-boarding staff now work with new hires prior to their first day of employment to ensure all necessary information pertaining to the I-9 and SF-61 are uploaded into USA Staffing Onboarding.</a:t>
            </a:r>
          </a:p>
          <a:p>
            <a:pPr marL="3429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</a:rPr>
              <a:t>On the new employee's first day, HR Onboarding staff, and the new employee, complete the I-9 and SF-61s virtually, eliminating the need to download, wet sign and re-upload SF-61 and I-9 forms. </a:t>
            </a:r>
          </a:p>
          <a:p>
            <a:pPr marL="3429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</a:rPr>
              <a:t>This new process will allow for a more expedient, secure, and accurate onboarding experience.</a:t>
            </a:r>
          </a:p>
          <a:p>
            <a:pPr marL="3429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400" b="0" i="0" dirty="0">
              <a:effectLst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0AFE437-7BA8-4824-AC1D-AB01EAF7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31608" y="488844"/>
            <a:ext cx="2687741" cy="350683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pplication, table&#10;&#10;Description automatically generated">
            <a:extLst>
              <a:ext uri="{FF2B5EF4-FFF2-40B4-BE49-F238E27FC236}">
                <a16:creationId xmlns:a16="http://schemas.microsoft.com/office/drawing/2014/main" id="{C2B5B94E-ACD5-4736-A005-112595A356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5086" y="701387"/>
            <a:ext cx="2380647" cy="3081743"/>
          </a:xfrm>
          <a:prstGeom prst="rect">
            <a:avLst/>
          </a:prstGeom>
        </p:spPr>
      </p:pic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CCB56162-164A-462A-A889-F8A5630F20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86569" y="488844"/>
            <a:ext cx="2220800" cy="244167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96B342A5-1683-4650-BB07-B98D8B23C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0321" y="6310313"/>
            <a:ext cx="642321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defTabSz="91440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kern="1200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Onboarding: I-9 and SF-61 In-Processing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A01CAB10-68AF-4904-BD59-D332B297A1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67873" y="6310313"/>
            <a:ext cx="252630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defTabSz="91440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accent6"/>
                </a:solidFill>
              </a:rPr>
              <a:t>03/30/2022</a:t>
            </a:r>
            <a:endParaRPr kumimoji="0" lang="en-US" b="0" i="0" u="none" strike="noStrike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</a:endParaRPr>
          </a:p>
        </p:txBody>
      </p:sp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EE0954D9-982C-4862-B03C-B6DE7754F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34479" y="4164748"/>
            <a:ext cx="2684871" cy="21721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46EEA4F1-5FA3-4EBF-97F1-DF392077D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0372" y="6310314"/>
            <a:ext cx="914400" cy="36512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defTabSz="91440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</a:rPr>
              <a:t>Pg. 1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977B758-3028-404D-82D1-5EAE2D909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86569" y="3108997"/>
            <a:ext cx="2220800" cy="3219666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ext, letter&#10;&#10;Description automatically generated">
            <a:extLst>
              <a:ext uri="{FF2B5EF4-FFF2-40B4-BE49-F238E27FC236}">
                <a16:creationId xmlns:a16="http://schemas.microsoft.com/office/drawing/2014/main" id="{DBB935A8-FF03-424B-B348-40F699052B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47435" y="3504717"/>
            <a:ext cx="1887366" cy="244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193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01A3CA1B-1530-4046-A299-90F41FE7F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26A6064-3EEB-4D82-B8AB-85EC8287E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0EB3F8A-0655-4D47-B546-F7EC731E0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FC563705-9678-4052-A909-B5114B9A2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2FEEF27-DE57-43BD-AD75-1F367403B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1DB53884-7D49-4D06-ADC1-1F12BE4DC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3182E5E9-DE42-4120-922C-1321AC9A5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329BD449-87FC-473A-A2A2-BEE0C9A35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98325" y="0"/>
            <a:ext cx="4636008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1FFDFE1-ACF2-4AFB-AB5B-547DC1994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7876030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45C6405-9D6C-48F5-9EFB-4CF1F31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7087552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Supervisor Expectations</a:t>
            </a: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8B2AD4DD-502F-4AF2-AFAF-580E7CC4B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967048" cy="321164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2E3A3A9-5E96-4CDD-A971-9C272EFD9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6423211" cy="3599316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indent="-228600">
              <a:buFont typeface="Arial" panose="020B0604020202020204" pitchFamily="34" charset="0"/>
              <a:buChar char="•"/>
            </a:pPr>
            <a:r>
              <a:rPr lang="en-US" sz="1900" dirty="0"/>
              <a:t>Be aware that HR On-boarding staff will be contacting the new employee and assigning new tasks the week before the employee is due to arrive.</a:t>
            </a:r>
          </a:p>
          <a:p>
            <a:pPr marL="342900" indent="-228600">
              <a:buFont typeface="Arial" panose="020B0604020202020204" pitchFamily="34" charset="0"/>
              <a:buChar char="•"/>
            </a:pPr>
            <a:r>
              <a:rPr lang="en-US" sz="1900" dirty="0"/>
              <a:t>Be aware that this meeting will take place sometime during the new employees first day of work</a:t>
            </a:r>
          </a:p>
          <a:p>
            <a:pPr marL="800100" lvl="2"/>
            <a:r>
              <a:rPr lang="en-US" sz="1900" dirty="0"/>
              <a:t>Supervisors do not need to attend this meeting.</a:t>
            </a:r>
          </a:p>
          <a:p>
            <a:pPr marL="342900" indent="-228600">
              <a:buFont typeface="Arial" panose="020B0604020202020204" pitchFamily="34" charset="0"/>
              <a:buChar char="•"/>
            </a:pPr>
            <a:r>
              <a:rPr lang="en-US" sz="1900" dirty="0"/>
              <a:t>Facilitate new employee computer access, if necessary. </a:t>
            </a:r>
          </a:p>
          <a:p>
            <a:pPr marL="800100" lvl="2"/>
            <a:r>
              <a:rPr lang="en-US" sz="1900" dirty="0"/>
              <a:t>E.g., lend employee a computer with MS Teams or let employee use conference room as they call into the meeting on their cell phone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19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9BB2C37-0554-4926-9BC6-636E0CA1AF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46423" y="642795"/>
            <a:ext cx="3347830" cy="5575125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BB00A97C-4C32-42DA-9838-F3D341AB0DC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5"/>
          <a:srcRect t="7262" b="7262"/>
          <a:stretch/>
        </p:blipFill>
        <p:spPr>
          <a:xfrm>
            <a:off x="8568156" y="956251"/>
            <a:ext cx="2706302" cy="231323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 descr="A picture containing icon&#10;&#10;Description automatically generated">
            <a:extLst>
              <a:ext uri="{FF2B5EF4-FFF2-40B4-BE49-F238E27FC236}">
                <a16:creationId xmlns:a16="http://schemas.microsoft.com/office/drawing/2014/main" id="{37E08070-572C-4B69-A3FB-204D7C61E8D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1924" r="20400"/>
          <a:stretch/>
        </p:blipFill>
        <p:spPr>
          <a:xfrm>
            <a:off x="8721276" y="3591224"/>
            <a:ext cx="2398122" cy="2309956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E0C27B2A-1D72-43E3-82D3-29739485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1920" y="6270093"/>
            <a:ext cx="642321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defTabSz="91440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kern="1200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Onboarding: I-9 and SF-61 In-Processing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01975C7-D604-4AD4-85CC-2EFC92D81A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67873" y="6310313"/>
            <a:ext cx="252630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defTabSz="91440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accent6"/>
                </a:solidFill>
              </a:rPr>
              <a:t>03/30/2022</a:t>
            </a:r>
            <a:endParaRPr kumimoji="0" lang="en-US" b="0" i="0" u="none" strike="noStrike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C4D09A1-D96F-4BFC-8475-2F079EAD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0372" y="6310314"/>
            <a:ext cx="914400" cy="36512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defTabSz="91440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</a:rPr>
              <a:t>Pg. 2</a:t>
            </a:r>
          </a:p>
        </p:txBody>
      </p:sp>
    </p:spTree>
    <p:extLst>
      <p:ext uri="{BB962C8B-B14F-4D97-AF65-F5344CB8AC3E}">
        <p14:creationId xmlns:p14="http://schemas.microsoft.com/office/powerpoint/2010/main" val="17839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74000">
              <a:schemeClr val="accent1">
                <a:lumMod val="40000"/>
                <a:lumOff val="60000"/>
              </a:schemeClr>
            </a:gs>
            <a:gs pos="83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6624E-1256-4074-A302-8EFDA23D7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Employee Expectations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E8A40A-0195-4B3A-81F2-8B76B68F9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 w="19050">
            <a:solidFill>
              <a:schemeClr val="bg2"/>
            </a:solidFill>
          </a:ln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Before the I-9 and SF-61 Meeting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4DACD0-2773-4975-A2FE-3BD5764E1F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Receive invitation to the “First Day In- Processing: SF-61 and I-9 Verification” meeting.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Notify HR Assistant of any scheduled conflicts to the meeting (i.e., PCS movers)</a:t>
            </a:r>
          </a:p>
          <a:p>
            <a:pPr lvl="2"/>
            <a:r>
              <a:rPr lang="en-US" dirty="0">
                <a:solidFill>
                  <a:schemeClr val="tx2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contact the appropriate HR Assistant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Upload acceptable ID documents to USA Staffing for the I-9. </a:t>
            </a:r>
          </a:p>
          <a:p>
            <a:pPr lvl="1"/>
            <a:r>
              <a:rPr lang="en-US" dirty="0">
                <a:solidFill>
                  <a:schemeClr val="tx2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List of acceptable I-9 ID documents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Have access to a laptop, tablet or cell phone with a camera and MS Teams.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CFD254-68A8-4D88-9653-D6F0238D59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ln w="19050">
            <a:solidFill>
              <a:schemeClr val="bg2"/>
            </a:solidFill>
          </a:ln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During the I-9 and SF-61 Meeting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5CD03-9B40-4AA4-B6AB-5B38436AB9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ln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Mute mics unless told otherwise.</a:t>
            </a:r>
          </a:p>
          <a:p>
            <a:r>
              <a:rPr lang="en-US" sz="2400" dirty="0">
                <a:solidFill>
                  <a:schemeClr val="bg1"/>
                </a:solidFill>
              </a:rPr>
              <a:t>When called upon, turn on camera for HR to verify your face against the uploaded ID documents. </a:t>
            </a:r>
          </a:p>
          <a:p>
            <a:r>
              <a:rPr lang="en-US" sz="2400" dirty="0">
                <a:solidFill>
                  <a:schemeClr val="bg1"/>
                </a:solidFill>
              </a:rPr>
              <a:t>Participate in the Oath of Office Swearing in Ceremony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93F1F6E8-FB29-489E-9497-38321677D8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2188" y="6310311"/>
            <a:ext cx="2743200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>
                    <a:lumMod val="75000"/>
                  </a:schemeClr>
                </a:solidFill>
                <a:latin typeface="Calibri" panose="020F0502020204030204"/>
              </a:rPr>
              <a:t>03/30/2022			Pg. 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A86EFF1E-AB9A-40FE-A0CF-794B56E52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6612" y="6310311"/>
            <a:ext cx="6870660" cy="365125"/>
          </a:xfr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Onboarding: I-9 and SF-61 In-Processing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6FDD14D-91B9-412A-96E4-E79525F7BA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ln w="19050">
            <a:solidFill>
              <a:schemeClr val="bg2"/>
            </a:solidFill>
          </a:ln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After the I-9 and SF-61 Meeting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F64C63C-358E-4A1B-9E5B-92D61E549C3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ln>
            <a:solidFill>
              <a:schemeClr val="bg2"/>
            </a:solidFill>
          </a:ln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Wait at least 30 minutes, then access USA Staffing and sign the SF-61 form, as well as all other assigned forms.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The SF-61 form will need to be completed before COB of employees first day of work</a:t>
            </a:r>
          </a:p>
        </p:txBody>
      </p:sp>
    </p:spTree>
    <p:extLst>
      <p:ext uri="{BB962C8B-B14F-4D97-AF65-F5344CB8AC3E}">
        <p14:creationId xmlns:p14="http://schemas.microsoft.com/office/powerpoint/2010/main" val="1813910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EB8CC-E887-4C39-A032-E3471EDC0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HR Onboarding Expectations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B28E79-36F1-4487-B6B6-7A33F5C3C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 w="19050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r>
              <a:rPr lang="en-US" dirty="0"/>
              <a:t>Before Employees 1</a:t>
            </a:r>
            <a:r>
              <a:rPr lang="en-US" baseline="30000" dirty="0"/>
              <a:t>st</a:t>
            </a:r>
            <a:r>
              <a:rPr lang="en-US" dirty="0"/>
              <a:t> Day of Work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DDB48-166A-4E16-B9DF-C5C6570A1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sz="2000" dirty="0"/>
              <a:t>Send </a:t>
            </a:r>
            <a:r>
              <a:rPr lang="en-US" dirty="0"/>
              <a:t>“First Day In- Processing: SF-61 and I-9 Verification” invitation to new employees (cc supervisors)</a:t>
            </a:r>
          </a:p>
          <a:p>
            <a:r>
              <a:rPr lang="en-US" sz="2000" dirty="0"/>
              <a:t>Send notification to new employee through USA Staffing with instructions on uploading the I-9 acceptable ID documents. 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4C5B2A-12FB-43E3-8389-C0A5E65E6D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ln w="19050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r>
              <a:rPr lang="en-US" dirty="0"/>
              <a:t>During the I-9 and SF-61 Verification Meeting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C09F06-9236-4635-AFB4-5E7D384A6B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dirty="0"/>
              <a:t>Verify that the uploaded I-9 ID documents match the new employees face as shown on camera.</a:t>
            </a:r>
          </a:p>
          <a:p>
            <a:r>
              <a:rPr lang="en-US" dirty="0"/>
              <a:t>Administer the Oath of Office to new employees</a:t>
            </a:r>
          </a:p>
          <a:p>
            <a:pPr lvl="1"/>
            <a:r>
              <a:rPr lang="en-US" dirty="0"/>
              <a:t>Share an American flag on screen, instruct employees to stand, raise their right hand, and repeat after you. </a:t>
            </a:r>
          </a:p>
          <a:p>
            <a:r>
              <a:rPr lang="en-US" dirty="0"/>
              <a:t>Remind employees to complete all documents within USA Staffing following the meeting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38435D0D-6D88-4851-8B63-E6A6A7BC86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9587" y="6310312"/>
            <a:ext cx="4332625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		03/30/2022		Pg. 4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0355C492-B5A1-4AEA-87B3-88D8AB076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9788" y="6310312"/>
            <a:ext cx="6870660" cy="365125"/>
          </a:xfr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accent6"/>
                </a:solidFill>
              </a:rPr>
              <a:t>Onboarding: I-9 and SF-61 In-Processing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16D0387-7057-4207-9037-65B55A7B21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ln w="19050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r>
              <a:rPr lang="en-US" dirty="0"/>
              <a:t>After the I-9 and SF-61 Verification Meeting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E1302F8-9FA6-4CC4-AD07-E8137FCC99A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dirty="0"/>
              <a:t>Issue the SF-61 form to the new employee through USA Staffing.</a:t>
            </a:r>
          </a:p>
          <a:p>
            <a:r>
              <a:rPr lang="en-US" dirty="0"/>
              <a:t>Enter the I-9 documents in USA Staffing and sign the completed I-9 document.</a:t>
            </a:r>
          </a:p>
          <a:p>
            <a:r>
              <a:rPr lang="en-US" sz="2000" dirty="0"/>
              <a:t>Once employee has signed the SF-61, sign and complete before COB of employees </a:t>
            </a:r>
            <a:r>
              <a:rPr lang="en-US" dirty="0"/>
              <a:t>EOD.</a:t>
            </a:r>
          </a:p>
          <a:p>
            <a:r>
              <a:rPr lang="en-US" sz="2000" dirty="0"/>
              <a:t>Work with any employees unable to attend initial SF-61 and I-9 meeting.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995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5321D838-2C7E-4177-9DD3-DAC78324A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224C28B3-E902-49D1-98A0-582D277A0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F3A6C14C-E755-4A02-821B-6EA2D4C9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6478287C-E119-4E9C-95B0-518478BD9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A4A294F-6D36-425B-8632-27FD6A284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3FECAD23-900F-4F1B-A441-6A68749F8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57943801-CAEC-4F98-9332-2A4D912846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8A233090-6C39-4F59-8A0F-86F011A7E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5992" y="0"/>
            <a:ext cx="4636008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84DCAA0-4BF1-4FB9-97BA-D6BA630419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7876030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9706C9-F26D-46CA-93BF-8C27012F6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7087552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Thank you</a:t>
            </a: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9BC2FEA5-B399-458A-8393-E06CE40DB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967048" cy="32116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0B6E0-1F7C-4E6A-87B1-554ADE739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6423211" cy="3599316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3000"/>
              </a:spcBef>
            </a:pPr>
            <a:r>
              <a:rPr lang="en-US" sz="2000" dirty="0">
                <a:solidFill>
                  <a:srgbClr val="00B0F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JAO HR Onboarding “Update: New Employee In-Processing” </a:t>
            </a:r>
            <a:endParaRPr lang="en-US" sz="2000" dirty="0">
              <a:solidFill>
                <a:srgbClr val="00B0F0"/>
              </a:solidFill>
            </a:endParaRPr>
          </a:p>
          <a:p>
            <a:endParaRPr lang="en-US" sz="2000" dirty="0">
              <a:solidFill>
                <a:srgbClr val="00B0F0"/>
              </a:solidFill>
            </a:endParaRPr>
          </a:p>
          <a:p>
            <a:r>
              <a:rPr lang="en-US" sz="2000" dirty="0">
                <a:solidFill>
                  <a:srgbClr val="00B0F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JAO HR Onboarding Contacts</a:t>
            </a:r>
            <a:endParaRPr lang="en-US" sz="2000" dirty="0">
              <a:solidFill>
                <a:srgbClr val="00B0F0"/>
              </a:solidFill>
            </a:endParaRPr>
          </a:p>
          <a:p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000" dirty="0">
                <a:solidFill>
                  <a:schemeClr val="tx2">
                    <a:lumMod val="75000"/>
                  </a:schemeClr>
                </a:solidFill>
                <a:hlinkClick r:id="rId7"/>
              </a:rPr>
              <a:t>JAO HR On-boarding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hlinkClick r:id="rId7"/>
              </a:rPr>
              <a:t>Sharepoint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hlinkClick r:id="rId7"/>
              </a:rPr>
              <a:t> Site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5" name="Graphic 34" descr="Handshake">
            <a:extLst>
              <a:ext uri="{FF2B5EF4-FFF2-40B4-BE49-F238E27FC236}">
                <a16:creationId xmlns:a16="http://schemas.microsoft.com/office/drawing/2014/main" id="{468C39A2-5376-265A-0819-1F32392FEBF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187091" y="1749761"/>
            <a:ext cx="3358478" cy="3358478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D06EF-9416-46F7-8230-B49EE126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0321" y="6310313"/>
            <a:ext cx="642321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defTabSz="91440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kern="1200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Onboarding: I-9 and SF-61 In-Processing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95E0EB-F1F4-436B-A218-93E100A669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67873" y="6310313"/>
            <a:ext cx="252630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defTabSz="91440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accent6"/>
                </a:solidFill>
              </a:rPr>
              <a:t>03/30/2022</a:t>
            </a:r>
            <a:endParaRPr kumimoji="0" lang="en-US" b="0" i="0" u="none" strike="noStrike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9025F-68D1-4F50-8480-3F981455D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0372" y="6310314"/>
            <a:ext cx="914400" cy="36512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 defTabSz="914400">
              <a:spcAft>
                <a:spcPts val="600"/>
              </a:spcAft>
            </a:pPr>
            <a:r>
              <a:rPr lang="en-US" sz="1050" noProof="0" dirty="0">
                <a:solidFill>
                  <a:schemeClr val="accent6"/>
                </a:solidFill>
              </a:rPr>
              <a:t>Pg. 5</a:t>
            </a:r>
          </a:p>
        </p:txBody>
      </p:sp>
    </p:spTree>
    <p:extLst>
      <p:ext uri="{BB962C8B-B14F-4D97-AF65-F5344CB8AC3E}">
        <p14:creationId xmlns:p14="http://schemas.microsoft.com/office/powerpoint/2010/main" val="96225890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splay xmlns="41b026b3-09b7-4416-bb99-1bd466eec951" xsi:nil="true"/>
    <p561333a7fb94f34bfd36adae4a05366 xmlns="41b026b3-09b7-4416-bb99-1bd466eec951">
      <Terms xmlns="http://schemas.microsoft.com/office/infopath/2007/PartnerControls"/>
    </p561333a7fb94f34bfd36adae4a05366>
    <g4dc44cb4de04af2a39dfb61525f5a84 xmlns="41b026b3-09b7-4416-bb99-1bd466eec951">
      <Terms xmlns="http://schemas.microsoft.com/office/infopath/2007/PartnerControls">
        <TermInfo xmlns="http://schemas.microsoft.com/office/infopath/2007/PartnerControls">
          <TermName xmlns="http://schemas.microsoft.com/office/infopath/2007/PartnerControls">Headquarters</TermName>
          <TermId xmlns="http://schemas.microsoft.com/office/infopath/2007/PartnerControls">d91633bb-3189-4a52-9662-27fc1cf00486</TermId>
        </TermInfo>
      </Terms>
    </g4dc44cb4de04af2a39dfb61525f5a84>
    <b3244c04bda64ac8bc3bab0c6d847f05 xmlns="41b026b3-09b7-4416-bb99-1bd466eec951">
      <Terms xmlns="http://schemas.microsoft.com/office/infopath/2007/PartnerControls">
        <TermInfo xmlns="http://schemas.microsoft.com/office/infopath/2007/PartnerControls">
          <TermName xmlns="http://schemas.microsoft.com/office/infopath/2007/PartnerControls">Joint Administrative Operations</TermName>
          <TermId xmlns="http://schemas.microsoft.com/office/infopath/2007/PartnerControls">9a02102b-ba8b-46b2-9dbe-e3dfbaffd35c</TermId>
        </TermInfo>
      </Terms>
    </b3244c04bda64ac8bc3bab0c6d847f05>
    <jc92661518084cf4a9544530f6858970 xmlns="41b026b3-09b7-4416-bb99-1bd466eec951">
      <Terms xmlns="http://schemas.microsoft.com/office/infopath/2007/PartnerControls"/>
    </jc92661518084cf4a9544530f6858970>
    <kb39362888ec4677aeffc0dc5205b1d9 xmlns="41b026b3-09b7-4416-bb99-1bd466eec951">
      <Terms xmlns="http://schemas.microsoft.com/office/infopath/2007/PartnerControls"/>
    </kb39362888ec4677aeffc0dc5205b1d9>
    <j396ba4d0566423582f787f444ed0d79 xmlns="41b026b3-09b7-4416-bb99-1bd466eec951">
      <Terms xmlns="http://schemas.microsoft.com/office/infopath/2007/PartnerControls"/>
    </j396ba4d0566423582f787f444ed0d79>
    <TaxCatchAll xmlns="31062a0d-ede8-4112-b4bb-00a9c1bc8e16">
      <Value>2</Value>
      <Value>1</Value>
    </TaxCatchAl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1AA3DFA70204E8C3A7C84C8A75BE5" ma:contentTypeVersion="3" ma:contentTypeDescription="Create a new document." ma:contentTypeScope="" ma:versionID="39e19d2c66114862ec63a37e44814300">
  <xsd:schema xmlns:xsd="http://www.w3.org/2001/XMLSchema" xmlns:xs="http://www.w3.org/2001/XMLSchema" xmlns:p="http://schemas.microsoft.com/office/2006/metadata/properties" xmlns:ns2="41b026b3-09b7-4416-bb99-1bd466eec951" xmlns:ns3="31062a0d-ede8-4112-b4bb-00a9c1bc8e16" xmlns:ns4="0aedefd9-b7ad-49a7-af19-679bb2777148" targetNamespace="http://schemas.microsoft.com/office/2006/metadata/properties" ma:root="true" ma:fieldsID="bfc8e303dfb5cef78e6ef5066fc0d062" ns2:_="" ns3:_="" ns4:_="">
    <xsd:import namespace="41b026b3-09b7-4416-bb99-1bd466eec951"/>
    <xsd:import namespace="31062a0d-ede8-4112-b4bb-00a9c1bc8e16"/>
    <xsd:import namespace="0aedefd9-b7ad-49a7-af19-679bb2777148"/>
    <xsd:element name="properties">
      <xsd:complexType>
        <xsd:sequence>
          <xsd:element name="documentManagement">
            <xsd:complexType>
              <xsd:all>
                <xsd:element ref="ns2:kb39362888ec4677aeffc0dc5205b1d9" minOccurs="0"/>
                <xsd:element ref="ns3:TaxCatchAll" minOccurs="0"/>
                <xsd:element ref="ns3:TaxCatchAllLabel" minOccurs="0"/>
                <xsd:element ref="ns2:Display" minOccurs="0"/>
                <xsd:element ref="ns2:g4dc44cb4de04af2a39dfb61525f5a84" minOccurs="0"/>
                <xsd:element ref="ns2:b3244c04bda64ac8bc3bab0c6d847f05" minOccurs="0"/>
                <xsd:element ref="ns2:p561333a7fb94f34bfd36adae4a05366" minOccurs="0"/>
                <xsd:element ref="ns2:j396ba4d0566423582f787f444ed0d79" minOccurs="0"/>
                <xsd:element ref="ns2:jc92661518084cf4a9544530f6858970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b026b3-09b7-4416-bb99-1bd466eec951" elementFormDefault="qualified">
    <xsd:import namespace="http://schemas.microsoft.com/office/2006/documentManagement/types"/>
    <xsd:import namespace="http://schemas.microsoft.com/office/infopath/2007/PartnerControls"/>
    <xsd:element name="kb39362888ec4677aeffc0dc5205b1d9" ma:index="8" nillable="true" ma:taxonomy="true" ma:internalName="kb39362888ec4677aeffc0dc5205b1d9" ma:taxonomyFieldName="CostCenter" ma:displayName="CostCenter" ma:default="" ma:fieldId="{4b393628-88ec-4677-aeff-c0dc5205b1d9}" ma:taxonomyMulti="true" ma:sspId="9c5df3ad-b4e5-45d1-88c9-23db5f1fe618" ma:termSetId="f6f1148c-fdbf-4795-bec8-8f23189bc5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splay" ma:index="12" nillable="true" ma:displayName="Display" ma:description="By default, all news items created on this site will display on this site and on the Hub to which this site is associated. If a news item is approved for display on other approved FWS sites, please check the appropriate box(es) above. Ensure you have approval before changing this setting." ma:internalName="Display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Display on the FWS Home Page"/>
                  </xsd:restriction>
                </xsd:simpleType>
              </xsd:element>
            </xsd:sequence>
          </xsd:extension>
        </xsd:complexContent>
      </xsd:complexType>
    </xsd:element>
    <xsd:element name="g4dc44cb4de04af2a39dfb61525f5a84" ma:index="13" nillable="true" ma:taxonomy="true" ma:internalName="g4dc44cb4de04af2a39dfb61525f5a84" ma:taxonomyFieldName="DOI_x0020_Region" ma:displayName="DOI Region" ma:default="2;#Headquarters|d91633bb-3189-4a52-9662-27fc1cf00486" ma:fieldId="{04dc44cb-4de0-4af2-a39d-fb61525f5a84}" ma:taxonomyMulti="true" ma:sspId="9c5df3ad-b4e5-45d1-88c9-23db5f1fe618" ma:termSetId="69040af0-2018-4aa8-893e-76b6f41b01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3244c04bda64ac8bc3bab0c6d847f05" ma:index="15" nillable="true" ma:taxonomy="true" ma:internalName="b3244c04bda64ac8bc3bab0c6d847f05" ma:taxonomyFieldName="National_x0020_Program" ma:displayName="National Program" ma:default="1;#Joint Administrative Operations|9a02102b-ba8b-46b2-9dbe-e3dfbaffd35c" ma:fieldId="{b3244c04-bda6-4ac8-bc3b-ab0c6d847f05}" ma:taxonomyMulti="true" ma:sspId="9c5df3ad-b4e5-45d1-88c9-23db5f1fe618" ma:termSetId="8fc5bd8f-6e65-4380-bc2e-25fb17d9fe5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561333a7fb94f34bfd36adae4a05366" ma:index="17" nillable="true" ma:taxonomy="true" ma:internalName="p561333a7fb94f34bfd36adae4a05366" ma:taxonomyFieldName="OrgCode" ma:displayName="OrgCode" ma:default="" ma:fieldId="{9561333a-7fb9-4f34-bfd3-6adae4a05366}" ma:taxonomyMulti="true" ma:sspId="9c5df3ad-b4e5-45d1-88c9-23db5f1fe618" ma:termSetId="48a1a256-5b49-4fbc-9b02-c2eee539f5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396ba4d0566423582f787f444ed0d79" ma:index="19" nillable="true" ma:taxonomy="true" ma:internalName="j396ba4d0566423582f787f444ed0d79" ma:taxonomyFieldName="OrgName" ma:displayName="OrgName" ma:default="" ma:fieldId="{3396ba4d-0566-4235-82f7-87f444ed0d79}" ma:taxonomyMulti="true" ma:sspId="9c5df3ad-b4e5-45d1-88c9-23db5f1fe618" ma:termSetId="86ca3349-3ce4-41c6-b6f8-9903a35b844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c92661518084cf4a9544530f6858970" ma:index="21" nillable="true" ma:taxonomy="true" ma:internalName="jc92661518084cf4a9544530f6858970" ma:taxonomyFieldName="State" ma:displayName="State" ma:default="" ma:fieldId="{3c926615-1808-4cf4-a954-4530f6858970}" ma:taxonomyMulti="true" ma:sspId="9c5df3ad-b4e5-45d1-88c9-23db5f1fe618" ma:termSetId="b2ef3a1c-9f76-41b0-8c3f-3fd1d547c40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062a0d-ede8-4112-b4bb-00a9c1bc8e16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hidden="true" ma:list="{c4c2e13b-b802-45f1-8e97-162bca9283d1}" ma:internalName="TaxCatchAll" ma:showField="CatchAllData" ma:web="41b026b3-09b7-4416-bb99-1bd466eec9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c4c2e13b-b802-45f1-8e97-162bca9283d1}" ma:internalName="TaxCatchAllLabel" ma:readOnly="true" ma:showField="CatchAllDataLabel" ma:web="41b026b3-09b7-4416-bb99-1bd466eec9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edefd9-b7ad-49a7-af19-679bb27771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4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DEF148-1770-458F-8F5B-C3D0A278AA97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1A449C04-64B3-4403-94B7-8D2284C38D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C42CB4-C4DA-4AFD-85D3-A75A40820072}"/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171</TotalTime>
  <Words>668</Words>
  <Application>Microsoft Office PowerPoint</Application>
  <PresentationFormat>Widescreen</PresentationFormat>
  <Paragraphs>62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Trebuchet MS</vt:lpstr>
      <vt:lpstr>Berlin</vt:lpstr>
      <vt:lpstr>I-9 and SF-61 Virtual In-Processing</vt:lpstr>
      <vt:lpstr>Introduction</vt:lpstr>
      <vt:lpstr>Supervisor Expectations</vt:lpstr>
      <vt:lpstr>Employee Expectations</vt:lpstr>
      <vt:lpstr>HR Onboarding Expectations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Onboarding: I-9 and SF-61 In-Processing</dc:title>
  <dc:creator>Livingston, Ashlyn G</dc:creator>
  <cp:lastModifiedBy>Livingston, Ashlyn G</cp:lastModifiedBy>
  <cp:revision>16</cp:revision>
  <dcterms:created xsi:type="dcterms:W3CDTF">2022-03-21T18:02:44Z</dcterms:created>
  <dcterms:modified xsi:type="dcterms:W3CDTF">2022-03-22T19:08:05Z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0x0101005671AA3DFA70204E8C3A7C84C8A75BE5</vt:lpwstr>
  </property>
</Properties>
</file>